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Avenir Next Regular"/>
        <a:ea typeface="Avenir Next Regular"/>
        <a:cs typeface="Avenir Next Regular"/>
        <a:sym typeface="Avenir Next Regular"/>
      </a:defRPr>
    </a:lvl9pPr>
  </p:defaultTextStyle>
  <p:extLst>
    <p:ext uri="{EFAFB233-063F-42B5-8137-9DF3F51BA10A}">
      <p15:sldGuideLst xmlns:p15="http://schemas.microsoft.com/office/powerpoint/2012/main">
        <p15:guide id="1" orient="horz" pos="4320" userDrawn="1">
          <p15:clr>
            <a:srgbClr val="A4A3A4"/>
          </p15:clr>
        </p15:guide>
        <p15:guide id="2" pos="76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00A1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13B100"/>
          </a:solidFill>
        </a:fill>
      </a:tcStyle>
    </a:firstCol>
    <a:lastRow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552055"/>
              <a:lumOff val="-12548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Avenir Next Medium"/>
          <a:ea typeface="Avenir Next Medium"/>
          <a:cs typeface="Avenir Next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Regular"/>
          <a:ea typeface="Avenir Next Regular"/>
          <a:cs typeface="Avenir Next Regular"/>
        </a:font>
        <a:srgbClr val="000000"/>
      </a:tcTxStyle>
      <a:tcStyle>
        <a:tcBdr>
          <a:left>
            <a:ln w="12700" cap="flat">
              <a:solidFill>
                <a:srgbClr val="C8C8C8"/>
              </a:solidFill>
              <a:prstDash val="solid"/>
              <a:miter lim="400000"/>
            </a:ln>
          </a:left>
          <a:right>
            <a:ln w="12700" cap="flat">
              <a:solidFill>
                <a:srgbClr val="C8C8C8"/>
              </a:solidFill>
              <a:prstDash val="solid"/>
              <a:miter lim="400000"/>
            </a:ln>
          </a:right>
          <a:top>
            <a:ln w="12700" cap="flat">
              <a:solidFill>
                <a:srgbClr val="C8C8C8"/>
              </a:solidFill>
              <a:prstDash val="solid"/>
              <a:miter lim="400000"/>
            </a:ln>
          </a:top>
          <a:bottom>
            <a:ln w="12700" cap="flat">
              <a:solidFill>
                <a:srgbClr val="C8C8C8"/>
              </a:solidFill>
              <a:prstDash val="solid"/>
              <a:miter lim="400000"/>
            </a:ln>
          </a:bottom>
          <a:insideH>
            <a:ln w="12700" cap="flat">
              <a:solidFill>
                <a:srgbClr val="C8C8C8"/>
              </a:solidFill>
              <a:prstDash val="solid"/>
              <a:miter lim="400000"/>
            </a:ln>
          </a:insideH>
          <a:insideV>
            <a:ln w="12700" cap="flat">
              <a:solidFill>
                <a:srgbClr val="C8C8C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A9A9A9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64646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 snapToObjects="1" showGuides="1">
      <p:cViewPr varScale="1">
        <p:scale>
          <a:sx n="60" d="100"/>
          <a:sy n="60" d="100"/>
        </p:scale>
        <p:origin x="800" y="208"/>
      </p:cViewPr>
      <p:guideLst>
        <p:guide orient="horz" pos="4320"/>
        <p:guide pos="76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9454"/>
          </a:xfrm>
          <a:prstGeom prst="rect">
            <a:avLst/>
          </a:prstGeom>
        </p:spPr>
        <p:txBody>
          <a:bodyPr/>
          <a:lstStyle>
            <a:lvl1pPr defTabSz="2438338"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12" name="저자 및 날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2160429"/>
            <a:ext cx="21844000" cy="694056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13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2352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내역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927600"/>
            <a:ext cx="21844000" cy="3902869"/>
          </a:xfrm>
          <a:prstGeom prst="rect">
            <a:avLst/>
          </a:prstGeom>
        </p:spPr>
        <p:txBody>
          <a:bodyPr anchor="ctr"/>
          <a:lstStyle>
            <a:lvl1pPr marL="0" indent="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>
              <a:spcBef>
                <a:spcPts val="0"/>
              </a:spcBef>
              <a:buClrTx/>
              <a:buSzTx/>
              <a:buNone/>
              <a:defRPr sz="8400" spc="-252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내역서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중요한 사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3906096"/>
            <a:ext cx="21844000" cy="4488604"/>
          </a:xfrm>
          <a:prstGeom prst="rect">
            <a:avLst/>
          </a:prstGeom>
        </p:spPr>
        <p:txBody>
          <a:bodyPr anchor="b"/>
          <a:lstStyle>
            <a:lvl1pPr marL="0" indent="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 defTabSz="2438338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22400" b="1" spc="-448">
                <a:gradFill flip="none" rotWithShape="1">
                  <a:gsLst>
                    <a:gs pos="0">
                      <a:srgbClr val="1E98FD"/>
                    </a:gs>
                    <a:gs pos="100000">
                      <a:srgbClr val="FF00F7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100%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사실 정보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85217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사실 정보</a:t>
            </a:r>
          </a:p>
        </p:txBody>
      </p:sp>
      <p:sp>
        <p:nvSpPr>
          <p:cNvPr id="108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속성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11155086"/>
            <a:ext cx="21844000" cy="832613"/>
          </a:xfrm>
          <a:prstGeom prst="rect">
            <a:avLst/>
          </a:prstGeom>
        </p:spPr>
        <p:txBody>
          <a:bodyPr anchor="ctr"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4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속성</a:t>
            </a:r>
          </a:p>
        </p:txBody>
      </p:sp>
      <p:sp>
        <p:nvSpPr>
          <p:cNvPr id="116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5141969"/>
            <a:ext cx="21844000" cy="3430191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ClrTx/>
              <a:buSzTx/>
              <a:buNone/>
              <a:defRPr sz="8400" b="1" spc="-16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  <a:latin typeface="+mn-lt"/>
                <a:ea typeface="+mn-ea"/>
                <a:cs typeface="+mn-cs"/>
                <a:sym typeface="AvenirNext-DemiBold"/>
              </a:defRPr>
            </a:lvl5pPr>
          </a:lstStyle>
          <a:p>
            <a:r>
              <a:t>“멋진 인용구”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988149250_2145x1620.jpg"/>
          <p:cNvSpPr>
            <a:spLocks noGrp="1"/>
          </p:cNvSpPr>
          <p:nvPr>
            <p:ph type="pic" sz="half" idx="21"/>
          </p:nvPr>
        </p:nvSpPr>
        <p:spPr>
          <a:xfrm>
            <a:off x="12192000" y="4813300"/>
            <a:ext cx="12192000" cy="920794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5" name="1169517375_2880x1920.jpg"/>
          <p:cNvSpPr>
            <a:spLocks noGrp="1"/>
          </p:cNvSpPr>
          <p:nvPr>
            <p:ph type="pic" sz="half" idx="22"/>
          </p:nvPr>
        </p:nvSpPr>
        <p:spPr>
          <a:xfrm>
            <a:off x="12192000" y="-628650"/>
            <a:ext cx="12192000" cy="8128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6" name="184386109_2439x1626.jpg"/>
          <p:cNvSpPr>
            <a:spLocks noGrp="1"/>
          </p:cNvSpPr>
          <p:nvPr>
            <p:ph type="pic" idx="23"/>
          </p:nvPr>
        </p:nvSpPr>
        <p:spPr>
          <a:xfrm>
            <a:off x="-4203700" y="0"/>
            <a:ext cx="20574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27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69517375_2880x1920.jpg"/>
          <p:cNvSpPr>
            <a:spLocks noGrp="1"/>
          </p:cNvSpPr>
          <p:nvPr>
            <p:ph type="pic" idx="21"/>
          </p:nvPr>
        </p:nvSpPr>
        <p:spPr>
          <a:xfrm>
            <a:off x="0" y="-1270000"/>
            <a:ext cx="24384000" cy="162560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22" name="저자 및 날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12166600"/>
            <a:ext cx="21844000" cy="694055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343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저자 및 날짜</a:t>
            </a:r>
          </a:p>
        </p:txBody>
      </p:sp>
      <p:sp>
        <p:nvSpPr>
          <p:cNvPr id="23" name="프레젠테이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 defTabSz="2438400">
              <a:lnSpc>
                <a:spcPct val="90000"/>
              </a:lnSpc>
              <a:defRPr sz="11600" spc="-348">
                <a:solidFill>
                  <a:srgbClr val="FFFFFF"/>
                </a:solidFill>
              </a:defRPr>
            </a:lvl1pPr>
          </a:lstStyle>
          <a:p>
            <a:r>
              <a:t>프레젠테이션 제목</a:t>
            </a:r>
          </a:p>
        </p:txBody>
      </p:sp>
      <p:sp>
        <p:nvSpPr>
          <p:cNvPr id="2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985000"/>
            <a:ext cx="21844000" cy="25146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0" algn="ctr" defTabSz="825500">
              <a:spcBef>
                <a:spcPts val="0"/>
              </a:spcBef>
              <a:buClrTx/>
              <a:buSzTx/>
              <a:buNone/>
              <a:defRPr sz="64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프레젠테이션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사진 대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184386109_2439x1626.jpg"/>
          <p:cNvSpPr>
            <a:spLocks noGrp="1"/>
          </p:cNvSpPr>
          <p:nvPr>
            <p:ph type="pic" idx="21"/>
          </p:nvPr>
        </p:nvSpPr>
        <p:spPr>
          <a:xfrm>
            <a:off x="7962900" y="-25400"/>
            <a:ext cx="20650200" cy="1376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33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885108"/>
            <a:ext cx="9652000" cy="3200203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34" name="본문 첫 번째 줄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70000" y="6845300"/>
            <a:ext cx="9652000" cy="5664200"/>
          </a:xfrm>
          <a:prstGeom prst="rect">
            <a:avLst/>
          </a:prstGeom>
        </p:spPr>
        <p:txBody>
          <a:bodyPr/>
          <a:lstStyle>
            <a:lvl1pPr marL="0" indent="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  <a:lvl2pPr marL="0" indent="4572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2pPr>
            <a:lvl3pPr marL="0" indent="9144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3pPr>
            <a:lvl4pPr marL="0" indent="13716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4pPr>
            <a:lvl5pPr marL="0" indent="1828800" algn="ctr" defTabSz="825500">
              <a:spcBef>
                <a:spcPts val="0"/>
              </a:spcBef>
              <a:buClrTx/>
              <a:buSzTx/>
              <a:buNone/>
              <a:defRPr sz="5400">
                <a:latin typeface="Avenir Next Medium"/>
                <a:ea typeface="Avenir Next Medium"/>
                <a:cs typeface="Avenir Next Medium"/>
                <a:sym typeface="Avenir Next Medium"/>
              </a:defRPr>
            </a:lvl5pPr>
          </a:lstStyle>
          <a:p>
            <a:r>
              <a:t>슬라이드 부제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43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44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9316"/>
            <a:ext cx="21844000" cy="8432801"/>
          </a:xfrm>
          <a:prstGeom prst="rect">
            <a:avLst/>
          </a:prstGeom>
        </p:spPr>
        <p:txBody>
          <a:bodyPr numCol="2" spcCol="1092200"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988149250_2145x1620.jpg"/>
          <p:cNvSpPr>
            <a:spLocks noGrp="1"/>
          </p:cNvSpPr>
          <p:nvPr>
            <p:ph type="pic" idx="21"/>
          </p:nvPr>
        </p:nvSpPr>
        <p:spPr>
          <a:xfrm>
            <a:off x="10185400" y="0"/>
            <a:ext cx="18161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1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38200"/>
            <a:ext cx="9652000" cy="1549400"/>
          </a:xfrm>
          <a:prstGeom prst="rect">
            <a:avLst/>
          </a:prstGeom>
        </p:spPr>
        <p:txBody>
          <a:bodyPr/>
          <a:lstStyle>
            <a:lvl1pPr>
              <a:defRPr>
                <a:gradFill flip="none" rotWithShape="1">
                  <a:gsLst>
                    <a:gs pos="0">
                      <a:srgbClr val="5E03FF"/>
                    </a:gs>
                    <a:gs pos="100000">
                      <a:srgbClr val="FF00F7"/>
                    </a:gs>
                  </a:gsLst>
                  <a:lin ang="3960000" scaled="0"/>
                </a:gradFill>
              </a:defRPr>
            </a:lvl1pPr>
          </a:lstStyle>
          <a:p>
            <a:r>
              <a:t>슬라이드 제목</a:t>
            </a:r>
          </a:p>
        </p:txBody>
      </p:sp>
      <p:sp>
        <p:nvSpPr>
          <p:cNvPr id="62" name="본문 첫 번째 줄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70000" y="4267200"/>
            <a:ext cx="9652000" cy="8432800"/>
          </a:xfrm>
          <a:prstGeom prst="rect">
            <a:avLst/>
          </a:prstGeom>
        </p:spPr>
        <p:txBody>
          <a:bodyPr/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3" name="슬라이드 부제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70000" y="2133600"/>
            <a:ext cx="9652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64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섹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섹션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3289300"/>
            <a:ext cx="21844000" cy="3873500"/>
          </a:xfrm>
          <a:prstGeom prst="rect">
            <a:avLst/>
          </a:prstGeom>
        </p:spPr>
        <p:txBody>
          <a:bodyPr/>
          <a:lstStyle>
            <a:lvl1pPr>
              <a:lnSpc>
                <a:spcPct val="90000"/>
              </a:lnSpc>
              <a:defRPr sz="11600" spc="-348">
                <a:gradFill flip="none" rotWithShape="1">
                  <a:gsLst>
                    <a:gs pos="0">
                      <a:srgbClr val="FF00D8"/>
                    </a:gs>
                    <a:gs pos="100000">
                      <a:srgbClr val="FF542E"/>
                    </a:gs>
                  </a:gsLst>
                  <a:lin ang="3960000" scaled="0"/>
                </a:gradFill>
              </a:defRPr>
            </a:lvl1pPr>
          </a:lstStyle>
          <a:p>
            <a:r>
              <a:t>섹션 제목</a:t>
            </a:r>
          </a:p>
        </p:txBody>
      </p:sp>
      <p:sp>
        <p:nvSpPr>
          <p:cNvPr id="72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제목 전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슬라이드 제목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슬라이드 제목</a:t>
            </a:r>
          </a:p>
        </p:txBody>
      </p:sp>
      <p:sp>
        <p:nvSpPr>
          <p:cNvPr id="80" name="슬라이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슬라이드 부제</a:t>
            </a:r>
          </a:p>
        </p:txBody>
      </p:sp>
      <p:sp>
        <p:nvSpPr>
          <p:cNvPr id="8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의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의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62100"/>
          </a:xfrm>
          <a:prstGeom prst="rect">
            <a:avLst/>
          </a:prstGeom>
        </p:spPr>
        <p:txBody>
          <a:bodyPr/>
          <a:lstStyle/>
          <a:p>
            <a:r>
              <a:t>의제 제목</a:t>
            </a:r>
          </a:p>
        </p:txBody>
      </p:sp>
      <p:sp>
        <p:nvSpPr>
          <p:cNvPr id="89" name="의제 부제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70000" y="2133600"/>
            <a:ext cx="21844000" cy="1016000"/>
          </a:xfrm>
          <a:prstGeom prst="rect">
            <a:avLst/>
          </a:prstGeom>
        </p:spPr>
        <p:txBody>
          <a:bodyPr/>
          <a:lstStyle>
            <a:lvl1pPr marL="0" indent="0" algn="ctr" defTabSz="808990">
              <a:spcBef>
                <a:spcPts val="0"/>
              </a:spcBef>
              <a:buClrTx/>
              <a:buSzTx/>
              <a:buNone/>
              <a:defRPr sz="5292">
                <a:latin typeface="Avenir Next Medium"/>
                <a:ea typeface="Avenir Next Medium"/>
                <a:cs typeface="Avenir Next Medium"/>
                <a:sym typeface="Avenir Next Medium"/>
              </a:defRPr>
            </a:lvl1pPr>
          </a:lstStyle>
          <a:p>
            <a:r>
              <a:t>의제 부제</a:t>
            </a:r>
          </a:p>
        </p:txBody>
      </p:sp>
      <p:sp>
        <p:nvSpPr>
          <p:cNvPr id="90" name="본문 첫 번째 줄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buClrTx/>
              <a:buSzTx/>
              <a:buNone/>
              <a:defRPr sz="5500" spc="-55"/>
            </a:lvl1pPr>
            <a:lvl2pPr marL="0" indent="457200" defTabSz="825500">
              <a:buClrTx/>
              <a:buSzTx/>
              <a:buNone/>
              <a:defRPr sz="5500" spc="-55"/>
            </a:lvl2pPr>
            <a:lvl3pPr marL="0" indent="914400" defTabSz="825500">
              <a:buClrTx/>
              <a:buSzTx/>
              <a:buNone/>
              <a:defRPr sz="5500" spc="-55"/>
            </a:lvl3pPr>
            <a:lvl4pPr marL="0" indent="1371600" defTabSz="825500">
              <a:buClrTx/>
              <a:buSzTx/>
              <a:buNone/>
              <a:defRPr sz="5500" spc="-55"/>
            </a:lvl4pPr>
            <a:lvl5pPr marL="0" indent="1828800" defTabSz="825500">
              <a:buClrTx/>
              <a:buSzTx/>
              <a:buNone/>
              <a:defRPr sz="5500" spc="-55"/>
            </a:lvl5pPr>
          </a:lstStyle>
          <a:p>
            <a:r>
              <a:t>의제 주제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1" name="슬라이드 번호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제목"/>
          <p:cNvSpPr txBox="1">
            <a:spLocks noGrp="1"/>
          </p:cNvSpPr>
          <p:nvPr>
            <p:ph type="title" hasCustomPrompt="1"/>
          </p:nvPr>
        </p:nvSpPr>
        <p:spPr>
          <a:xfrm>
            <a:off x="1270000" y="812800"/>
            <a:ext cx="21844000" cy="155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b">
            <a:normAutofit/>
          </a:bodyPr>
          <a:lstStyle/>
          <a:p>
            <a:r>
              <a:t>슬라이드 제목</a:t>
            </a:r>
          </a:p>
        </p:txBody>
      </p:sp>
      <p:sp>
        <p:nvSpPr>
          <p:cNvPr id="3" name="본문 첫 번째 줄…"/>
          <p:cNvSpPr txBox="1">
            <a:spLocks noGrp="1"/>
          </p:cNvSpPr>
          <p:nvPr>
            <p:ph type="body" idx="1" hasCustomPrompt="1"/>
          </p:nvPr>
        </p:nvSpPr>
        <p:spPr>
          <a:xfrm>
            <a:off x="1270000" y="4267200"/>
            <a:ext cx="21844000" cy="8432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슬라이드 구분점 텍스트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" name="슬라이드 번호"/>
          <p:cNvSpPr txBox="1">
            <a:spLocks noGrp="1"/>
          </p:cNvSpPr>
          <p:nvPr>
            <p:ph type="sldNum" sz="quarter" idx="2"/>
          </p:nvPr>
        </p:nvSpPr>
        <p:spPr>
          <a:xfrm>
            <a:off x="11966448" y="13065506"/>
            <a:ext cx="438405" cy="48260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>
              <a:defRPr sz="2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transition spd="med"/>
  <p:txStyles>
    <p:titleStyle>
      <a:lvl1pPr marL="0" marR="0" indent="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1pPr>
      <a:lvl2pPr marL="0" marR="0" indent="457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2pPr>
      <a:lvl3pPr marL="0" marR="0" indent="914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3pPr>
      <a:lvl4pPr marL="0" marR="0" indent="1371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4pPr>
      <a:lvl5pPr marL="0" marR="0" indent="18288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5pPr>
      <a:lvl6pPr marL="0" marR="0" indent="22860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6pPr>
      <a:lvl7pPr marL="0" marR="0" indent="27432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7pPr>
      <a:lvl8pPr marL="0" marR="0" indent="32004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8pPr>
      <a:lvl9pPr marL="0" marR="0" indent="3657600" algn="ctr" defTabSz="825500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400" b="1" i="0" u="none" strike="noStrike" cap="none" spc="-252" baseline="0">
          <a:solidFill>
            <a:srgbClr val="000000"/>
          </a:solidFill>
          <a:uFillTx/>
          <a:latin typeface="+mn-lt"/>
          <a:ea typeface="+mn-ea"/>
          <a:cs typeface="+mn-cs"/>
          <a:sym typeface="AvenirNext-DemiBold"/>
        </a:defRPr>
      </a:lvl9pPr>
    </p:titleStyle>
    <p:bodyStyle>
      <a:lvl1pPr marL="558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1pPr>
      <a:lvl2pPr marL="1117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2pPr>
      <a:lvl3pPr marL="1676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3pPr>
      <a:lvl4pPr marL="2235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4pPr>
      <a:lvl5pPr marL="27940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5pPr>
      <a:lvl6pPr marL="33528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6pPr>
      <a:lvl7pPr marL="39116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7pPr>
      <a:lvl8pPr marL="44704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8pPr>
      <a:lvl9pPr marL="5029200" marR="0" indent="-558800" algn="l" defTabSz="2438400" rtl="0" latinLnBrk="0">
        <a:lnSpc>
          <a:spcPct val="100000"/>
        </a:lnSpc>
        <a:spcBef>
          <a:spcPts val="2400"/>
        </a:spcBef>
        <a:spcAft>
          <a:spcPts val="0"/>
        </a:spcAft>
        <a:buClr>
          <a:srgbClr val="000000"/>
        </a:buClr>
        <a:buSzPct val="100000"/>
        <a:buFontTx/>
        <a:buChar char="•"/>
        <a:tabLst/>
        <a:defRPr sz="4800" b="0" i="0" u="none" strike="noStrike" cap="none" spc="0" baseline="0">
          <a:solidFill>
            <a:srgbClr val="000000"/>
          </a:solidFill>
          <a:uFillTx/>
          <a:latin typeface="Avenir Next Regular"/>
          <a:ea typeface="Avenir Next Regular"/>
          <a:cs typeface="Avenir Next Regular"/>
          <a:sym typeface="Avenir Next Regular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Avenir Next Regular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"/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"/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t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tif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"/><Relationship Id="rId2" Type="http://schemas.openxmlformats.org/officeDocument/2006/relationships/image" Target="../media/image22.tif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epicarts.tistory.com/81" TargetMode="External"/><Relationship Id="rId2" Type="http://schemas.openxmlformats.org/officeDocument/2006/relationships/hyperlink" Target="https://lsjsj92.tistory.com/355" TargetMode="Externa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towardsdatascience.com/malware-classification-using-convolutional-neural-networks-step-by-step-tutorial-a3e8d97122f" TargetMode="External"/><Relationship Id="rId4" Type="http://schemas.openxmlformats.org/officeDocument/2006/relationships/hyperlink" Target="https://ccurity.tistory.com/369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"/><Relationship Id="rId2" Type="http://schemas.openxmlformats.org/officeDocument/2006/relationships/image" Target="../media/image3.tif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CNN을 통한 악성코드 분석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CNN을 통한 악성코드 분석</a:t>
            </a:r>
          </a:p>
        </p:txBody>
      </p:sp>
      <p:sp>
        <p:nvSpPr>
          <p:cNvPr id="152" name="201635924 김민석…"/>
          <p:cNvSpPr txBox="1">
            <a:spLocks noGrp="1"/>
          </p:cNvSpPr>
          <p:nvPr>
            <p:ph type="body" idx="21"/>
          </p:nvPr>
        </p:nvSpPr>
        <p:spPr>
          <a:xfrm>
            <a:off x="1270000" y="10342133"/>
            <a:ext cx="21844000" cy="2512352"/>
          </a:xfrm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3500"/>
            </a:pPr>
            <a:r>
              <a:t>201635924 김민석</a:t>
            </a:r>
          </a:p>
          <a:p>
            <a:pPr defTabSz="825500">
              <a:defRPr sz="3500"/>
            </a:pPr>
            <a:r>
              <a:t>201635922 김동주</a:t>
            </a:r>
          </a:p>
          <a:p>
            <a:pPr defTabSz="825500">
              <a:defRPr sz="3500"/>
            </a:pPr>
            <a:r>
              <a:t>201636042</a:t>
            </a:r>
            <a:r>
              <a:rPr sz="1200">
                <a:latin typeface="Times Roman"/>
                <a:ea typeface="Times Roman"/>
                <a:cs typeface="Times Roman"/>
                <a:sym typeface="Times Roman"/>
              </a:rPr>
              <a:t> </a:t>
            </a:r>
            <a:r>
              <a:t> 이지윤</a:t>
            </a:r>
          </a:p>
        </p:txBody>
      </p:sp>
      <p:sp>
        <p:nvSpPr>
          <p:cNvPr id="153" name="정보보호 기말 프로젝트"/>
          <p:cNvSpPr txBox="1">
            <a:spLocks noGrp="1"/>
          </p:cNvSpPr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정보보호 기말 프로젝트</a:t>
            </a: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187" name="악성코드 탐지 (2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 (2차시도)</a:t>
            </a:r>
          </a:p>
        </p:txBody>
      </p:sp>
      <p:sp>
        <p:nvSpPr>
          <p:cNvPr id="188" name="이를 해결하기 위해 데이터 증식 기법 사용.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이를 해결하기 위해 </a:t>
            </a:r>
            <a:r>
              <a:rPr b="1"/>
              <a:t>데이터 증식 기법</a:t>
            </a:r>
            <a:r>
              <a:t> 사용.</a:t>
            </a:r>
          </a:p>
          <a:p>
            <a:r>
              <a:t>하지만 오히려 정확도 감소.</a:t>
            </a:r>
          </a:p>
        </p:txBody>
      </p:sp>
      <p:pic>
        <p:nvPicPr>
          <p:cNvPr id="189" name="이미지" descr="이미지"/>
          <p:cNvPicPr>
            <a:picLocks noChangeAspect="1"/>
          </p:cNvPicPr>
          <p:nvPr/>
        </p:nvPicPr>
        <p:blipFill>
          <a:blip r:embed="rId2"/>
          <a:srcRect t="49975"/>
          <a:stretch>
            <a:fillRect/>
          </a:stretch>
        </p:blipFill>
        <p:spPr>
          <a:xfrm>
            <a:off x="12184765" y="6782477"/>
            <a:ext cx="9373576" cy="599423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이미지" descr="이미지"/>
          <p:cNvPicPr>
            <a:picLocks noChangeAspect="1"/>
          </p:cNvPicPr>
          <p:nvPr/>
        </p:nvPicPr>
        <p:blipFill>
          <a:blip r:embed="rId2"/>
          <a:srcRect b="50876"/>
          <a:stretch>
            <a:fillRect/>
          </a:stretch>
        </p:blipFill>
        <p:spPr>
          <a:xfrm>
            <a:off x="2825840" y="6782476"/>
            <a:ext cx="9545565" cy="599422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193" name="악성코드 탐지 (최종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 (최종)</a:t>
            </a:r>
          </a:p>
        </p:txBody>
      </p:sp>
      <p:sp>
        <p:nvSpPr>
          <p:cNvPr id="194" name="따라서 원본 데이터 개수를 더 늘려서 정확도를 높이는 것으로 문제 해결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따라서 원본 데이터 개수를 더 늘려서 정확도를 높이는 것으로 문제 해결.</a:t>
            </a:r>
          </a:p>
        </p:txBody>
      </p:sp>
      <p:pic>
        <p:nvPicPr>
          <p:cNvPr id="195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5082" y="5296779"/>
            <a:ext cx="6136197" cy="748577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2832" y="5334879"/>
            <a:ext cx="5976086" cy="7409571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15000개"/>
          <p:cNvSpPr txBox="1"/>
          <p:nvPr/>
        </p:nvSpPr>
        <p:spPr>
          <a:xfrm>
            <a:off x="6385446" y="12706350"/>
            <a:ext cx="126187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15000개</a:t>
            </a:r>
          </a:p>
        </p:txBody>
      </p:sp>
      <p:sp>
        <p:nvSpPr>
          <p:cNvPr id="198" name="22500개"/>
          <p:cNvSpPr txBox="1"/>
          <p:nvPr/>
        </p:nvSpPr>
        <p:spPr>
          <a:xfrm>
            <a:off x="16529938" y="12706350"/>
            <a:ext cx="126187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22500개</a:t>
            </a:r>
          </a:p>
        </p:txBody>
      </p:sp>
    </p:spTree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01" name="악성코드 탐지 (최종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 (최종)</a:t>
            </a:r>
          </a:p>
        </p:txBody>
      </p:sp>
      <p:pic>
        <p:nvPicPr>
          <p:cNvPr id="202" name="이미지" descr="이미지"/>
          <p:cNvPicPr>
            <a:picLocks noChangeAspect="1"/>
          </p:cNvPicPr>
          <p:nvPr/>
        </p:nvPicPr>
        <p:blipFill>
          <a:blip r:embed="rId2"/>
          <a:srcRect t="5133"/>
          <a:stretch>
            <a:fillRect/>
          </a:stretch>
        </p:blipFill>
        <p:spPr>
          <a:xfrm>
            <a:off x="7849790" y="3216448"/>
            <a:ext cx="8684356" cy="99063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프로젝트 결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결과</a:t>
            </a:r>
          </a:p>
        </p:txBody>
      </p:sp>
      <p:sp>
        <p:nvSpPr>
          <p:cNvPr id="205" name="악성코드 탐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</a:t>
            </a:r>
          </a:p>
        </p:txBody>
      </p:sp>
      <p:pic>
        <p:nvPicPr>
          <p:cNvPr id="206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1212" y="8658314"/>
            <a:ext cx="16877576" cy="229385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7950" y="3981450"/>
            <a:ext cx="5486400" cy="20701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이미지" descr="이미지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9650" y="3975100"/>
            <a:ext cx="4622800" cy="2082800"/>
          </a:xfrm>
          <a:prstGeom prst="rect">
            <a:avLst/>
          </a:prstGeom>
          <a:ln w="12700">
            <a:miter lim="400000"/>
          </a:ln>
        </p:spPr>
      </p:pic>
      <p:sp>
        <p:nvSpPr>
          <p:cNvPr id="209" name="일반 파일에 대한 예측 정확도"/>
          <p:cNvSpPr txBox="1"/>
          <p:nvPr/>
        </p:nvSpPr>
        <p:spPr>
          <a:xfrm>
            <a:off x="6609588" y="6265763"/>
            <a:ext cx="35829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일반 파일에 대한 예측 정확도</a:t>
            </a:r>
          </a:p>
        </p:txBody>
      </p:sp>
      <p:sp>
        <p:nvSpPr>
          <p:cNvPr id="210" name="악성코드에 대한 예측 정확도"/>
          <p:cNvSpPr txBox="1"/>
          <p:nvPr/>
        </p:nvSpPr>
        <p:spPr>
          <a:xfrm>
            <a:off x="13340588" y="6265763"/>
            <a:ext cx="350672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악성코드에 대한 예측 정확도</a:t>
            </a:r>
          </a:p>
        </p:txBody>
      </p:sp>
      <p:sp>
        <p:nvSpPr>
          <p:cNvPr id="211" name="최종 예측 정확도"/>
          <p:cNvSpPr txBox="1"/>
          <p:nvPr/>
        </p:nvSpPr>
        <p:spPr>
          <a:xfrm>
            <a:off x="11135867" y="11079063"/>
            <a:ext cx="2112265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최종 예측 정확도</a:t>
            </a:r>
          </a:p>
        </p:txBody>
      </p:sp>
      <p:sp>
        <p:nvSpPr>
          <p:cNvPr id="212" name="직사각형"/>
          <p:cNvSpPr/>
          <p:nvPr/>
        </p:nvSpPr>
        <p:spPr>
          <a:xfrm>
            <a:off x="6032500" y="5575300"/>
            <a:ext cx="4482924" cy="394178"/>
          </a:xfrm>
          <a:prstGeom prst="rect">
            <a:avLst/>
          </a:prstGeom>
          <a:solidFill>
            <a:schemeClr val="accent4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3" name="직사각형"/>
          <p:cNvSpPr/>
          <p:nvPr/>
        </p:nvSpPr>
        <p:spPr>
          <a:xfrm>
            <a:off x="12954000" y="5575300"/>
            <a:ext cx="4967952" cy="394178"/>
          </a:xfrm>
          <a:prstGeom prst="rect">
            <a:avLst/>
          </a:prstGeom>
          <a:solidFill>
            <a:schemeClr val="accent4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14" name="직사각형"/>
          <p:cNvSpPr/>
          <p:nvPr/>
        </p:nvSpPr>
        <p:spPr>
          <a:xfrm>
            <a:off x="4406900" y="10312400"/>
            <a:ext cx="3323868" cy="394178"/>
          </a:xfrm>
          <a:prstGeom prst="rect">
            <a:avLst/>
          </a:prstGeom>
          <a:solidFill>
            <a:schemeClr val="accent4">
              <a:alpha val="3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</p:spTree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프로젝트 결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결과</a:t>
            </a:r>
          </a:p>
        </p:txBody>
      </p:sp>
      <p:sp>
        <p:nvSpPr>
          <p:cNvPr id="217" name="악성코드 탐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</a:t>
            </a:r>
          </a:p>
        </p:txBody>
      </p:sp>
      <p:sp>
        <p:nvSpPr>
          <p:cNvPr id="218" name="시연영상"/>
          <p:cNvSpPr txBox="1"/>
          <p:nvPr/>
        </p:nvSpPr>
        <p:spPr>
          <a:xfrm>
            <a:off x="9937750" y="6361013"/>
            <a:ext cx="45085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r>
              <a:t>시연영상</a:t>
            </a:r>
          </a:p>
        </p:txBody>
      </p:sp>
    </p:spTree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21" name="악성코드 분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</a:t>
            </a:r>
          </a:p>
        </p:txBody>
      </p:sp>
      <p:sp>
        <p:nvSpPr>
          <p:cNvPr id="222" name="악성코드를 다음과 같은 10가지 종류로 분류 - Backdoor - Constructor - Exploit - Flooder - HackTool - Hoax - Rootkit - Trojan - Virus - Worm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악성코드를 다음과 같은 10가지 종류로 분류</a:t>
            </a:r>
            <a:br/>
            <a:r>
              <a:rPr sz="2400"/>
              <a:t>- Backdoor</a:t>
            </a:r>
            <a:br>
              <a:rPr sz="2400"/>
            </a:br>
            <a:r>
              <a:rPr sz="2400"/>
              <a:t>- Constructor</a:t>
            </a:r>
            <a:br>
              <a:rPr sz="2400"/>
            </a:br>
            <a:r>
              <a:rPr sz="2400"/>
              <a:t>- Exploit</a:t>
            </a:r>
            <a:br>
              <a:rPr sz="2400"/>
            </a:br>
            <a:r>
              <a:rPr sz="2400"/>
              <a:t>- Flooder</a:t>
            </a:r>
            <a:br>
              <a:rPr sz="2400"/>
            </a:br>
            <a:r>
              <a:rPr sz="2400"/>
              <a:t>- HackTool</a:t>
            </a:r>
            <a:br>
              <a:rPr sz="2400"/>
            </a:br>
            <a:r>
              <a:rPr sz="2400"/>
              <a:t>- Hoax</a:t>
            </a:r>
            <a:br>
              <a:rPr sz="2400"/>
            </a:br>
            <a:r>
              <a:rPr sz="2400"/>
              <a:t>- Rootkit</a:t>
            </a:r>
            <a:br>
              <a:rPr sz="2400"/>
            </a:br>
            <a:r>
              <a:rPr sz="2400"/>
              <a:t>- Trojan</a:t>
            </a:r>
            <a:br>
              <a:rPr sz="2400"/>
            </a:br>
            <a:r>
              <a:rPr sz="2400"/>
              <a:t>- Virus</a:t>
            </a:r>
            <a:br>
              <a:rPr sz="2400"/>
            </a:br>
            <a:r>
              <a:rPr sz="2400"/>
              <a:t>- Worm</a:t>
            </a:r>
          </a:p>
          <a:p>
            <a:r>
              <a:t>악성코드를 바이너리 이미지 파일로 변경.</a:t>
            </a:r>
          </a:p>
        </p:txBody>
      </p:sp>
      <p:pic>
        <p:nvPicPr>
          <p:cNvPr id="223" name="HackTool.Win32.Agent.by.png" descr="HackTool.Win32.Agent.b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45097" y="8562308"/>
            <a:ext cx="2929542" cy="38049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4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0435" y="8555670"/>
            <a:ext cx="2490373" cy="38182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</a:t>
            </a:r>
            <a:r>
              <a:rPr dirty="0"/>
              <a:t> </a:t>
            </a:r>
            <a:r>
              <a:rPr dirty="0" err="1"/>
              <a:t>과정</a:t>
            </a:r>
            <a:endParaRPr dirty="0"/>
          </a:p>
        </p:txBody>
      </p:sp>
      <p:sp>
        <p:nvSpPr>
          <p:cNvPr id="227" name="악성코드 분류 (1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 (1차시도)</a:t>
            </a:r>
          </a:p>
        </p:txBody>
      </p:sp>
      <p:sp>
        <p:nvSpPr>
          <p:cNvPr id="228" name="초기 데이터셋에 17개의 클래스 중 2개의 클래스에 데이터가 집중 됨.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rPr dirty="0" err="1"/>
              <a:t>초기</a:t>
            </a:r>
            <a:r>
              <a:rPr dirty="0"/>
              <a:t> </a:t>
            </a:r>
            <a:r>
              <a:rPr dirty="0" err="1"/>
              <a:t>데이터셋에</a:t>
            </a:r>
            <a:r>
              <a:rPr dirty="0"/>
              <a:t> 1</a:t>
            </a:r>
            <a:r>
              <a:rPr lang="en-US" dirty="0"/>
              <a:t>6</a:t>
            </a:r>
            <a:r>
              <a:rPr dirty="0"/>
              <a:t>개의 </a:t>
            </a:r>
            <a:r>
              <a:rPr dirty="0" err="1"/>
              <a:t>클래스</a:t>
            </a:r>
            <a:r>
              <a:rPr dirty="0"/>
              <a:t> </a:t>
            </a:r>
            <a:r>
              <a:rPr dirty="0" err="1"/>
              <a:t>중</a:t>
            </a:r>
            <a:r>
              <a:rPr dirty="0"/>
              <a:t> 2개의 </a:t>
            </a:r>
            <a:r>
              <a:rPr dirty="0" err="1"/>
              <a:t>클래스에</a:t>
            </a:r>
            <a:r>
              <a:rPr dirty="0"/>
              <a:t> </a:t>
            </a:r>
            <a:r>
              <a:rPr b="1" dirty="0" err="1"/>
              <a:t>데이터가</a:t>
            </a:r>
            <a:r>
              <a:rPr b="1" dirty="0"/>
              <a:t> </a:t>
            </a:r>
            <a:r>
              <a:rPr b="1" dirty="0" err="1"/>
              <a:t>집중</a:t>
            </a:r>
            <a:r>
              <a:rPr dirty="0"/>
              <a:t> </a:t>
            </a:r>
            <a:r>
              <a:rPr dirty="0" err="1"/>
              <a:t>됨</a:t>
            </a:r>
            <a:r>
              <a:rPr dirty="0"/>
              <a:t>.</a:t>
            </a:r>
          </a:p>
          <a:p>
            <a:r>
              <a:rPr dirty="0" err="1"/>
              <a:t>따라서</a:t>
            </a:r>
            <a:r>
              <a:rPr dirty="0"/>
              <a:t> </a:t>
            </a:r>
            <a:r>
              <a:rPr dirty="0" err="1"/>
              <a:t>학습시</a:t>
            </a:r>
            <a:r>
              <a:rPr dirty="0"/>
              <a:t> </a:t>
            </a:r>
            <a:r>
              <a:rPr dirty="0" err="1"/>
              <a:t>정확도가</a:t>
            </a:r>
            <a:r>
              <a:rPr dirty="0"/>
              <a:t> </a:t>
            </a:r>
            <a:r>
              <a:rPr dirty="0" err="1"/>
              <a:t>너무</a:t>
            </a:r>
            <a:r>
              <a:rPr dirty="0"/>
              <a:t> </a:t>
            </a:r>
            <a:r>
              <a:rPr dirty="0" err="1"/>
              <a:t>높게</a:t>
            </a:r>
            <a:r>
              <a:rPr dirty="0"/>
              <a:t> </a:t>
            </a:r>
            <a:r>
              <a:rPr dirty="0" err="1"/>
              <a:t>나옴</a:t>
            </a:r>
            <a:r>
              <a:rPr dirty="0"/>
              <a:t>.</a:t>
            </a:r>
          </a:p>
          <a:p>
            <a:r>
              <a:rPr dirty="0" err="1"/>
              <a:t>하지만</a:t>
            </a:r>
            <a:r>
              <a:rPr dirty="0"/>
              <a:t> </a:t>
            </a:r>
            <a:r>
              <a:rPr dirty="0" err="1"/>
              <a:t>실제</a:t>
            </a:r>
            <a:r>
              <a:rPr dirty="0"/>
              <a:t> </a:t>
            </a:r>
            <a:r>
              <a:rPr dirty="0" err="1"/>
              <a:t>예측시에는</a:t>
            </a:r>
            <a:r>
              <a:rPr dirty="0"/>
              <a:t> </a:t>
            </a:r>
            <a:r>
              <a:rPr dirty="0" err="1"/>
              <a:t>집중된</a:t>
            </a:r>
            <a:r>
              <a:rPr dirty="0"/>
              <a:t> </a:t>
            </a:r>
            <a:r>
              <a:rPr dirty="0" err="1"/>
              <a:t>클래스</a:t>
            </a:r>
            <a:r>
              <a:rPr dirty="0"/>
              <a:t> </a:t>
            </a:r>
            <a:r>
              <a:rPr dirty="0" err="1"/>
              <a:t>외에는</a:t>
            </a:r>
            <a:r>
              <a:rPr dirty="0"/>
              <a:t> </a:t>
            </a:r>
            <a:r>
              <a:rPr dirty="0" err="1"/>
              <a:t>정확도가</a:t>
            </a:r>
            <a:r>
              <a:rPr dirty="0"/>
              <a:t> </a:t>
            </a:r>
            <a:r>
              <a:rPr dirty="0" err="1"/>
              <a:t>매우</a:t>
            </a:r>
            <a:r>
              <a:rPr dirty="0"/>
              <a:t> </a:t>
            </a:r>
            <a:r>
              <a:rPr dirty="0" err="1"/>
              <a:t>떨어짐</a:t>
            </a:r>
            <a:r>
              <a:rPr dirty="0"/>
              <a:t>.</a:t>
            </a:r>
          </a:p>
        </p:txBody>
      </p:sp>
      <p:pic>
        <p:nvPicPr>
          <p:cNvPr id="229" name="이미지" descr="이미지"/>
          <p:cNvPicPr>
            <a:picLocks noChangeAspect="1"/>
          </p:cNvPicPr>
          <p:nvPr/>
        </p:nvPicPr>
        <p:blipFill>
          <a:blip r:embed="rId2"/>
          <a:srcRect l="3012" t="17731" r="8078" b="1583"/>
          <a:stretch>
            <a:fillRect/>
          </a:stretch>
        </p:blipFill>
        <p:spPr>
          <a:xfrm>
            <a:off x="8556228" y="7740961"/>
            <a:ext cx="7271678" cy="563583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32" name="악성코드 분류 (2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 (2차시도)</a:t>
            </a:r>
          </a:p>
        </p:txBody>
      </p:sp>
      <p:sp>
        <p:nvSpPr>
          <p:cNvPr id="233" name="클래스 불균형을 해결하기 위해서 Class Weight를 적용하여 학습 진행.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클래스 불균형을 해결하기 위해서 </a:t>
            </a:r>
            <a:r>
              <a:rPr b="1"/>
              <a:t>Class Weight를 적용</a:t>
            </a:r>
            <a:r>
              <a:t>하여 학습 진행.</a:t>
            </a:r>
          </a:p>
          <a:p>
            <a:r>
              <a:t>하지만 결과적으로 35%대의 매우 낮은 정확도를 보여줌.</a:t>
            </a:r>
          </a:p>
        </p:txBody>
      </p:sp>
      <p:pic>
        <p:nvPicPr>
          <p:cNvPr id="234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12000" y="6455910"/>
            <a:ext cx="8500342" cy="637525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37" name="악성코드 분류 (3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 (3차시도)</a:t>
            </a:r>
          </a:p>
        </p:txBody>
      </p:sp>
      <p:sp>
        <p:nvSpPr>
          <p:cNvPr id="238" name="Incremental Coordinate 이미지화 기법 활용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b="1"/>
              <a:t>Incremental Coordinate 이미지화 기법</a:t>
            </a:r>
            <a:r>
              <a:t> 활용</a:t>
            </a:r>
          </a:p>
          <a:p>
            <a:r>
              <a:t>악성코드 파일을 2byte씩 읽어와 (0~255, 0~255)좌표를 가진 2차원 배열에 맵핑.</a:t>
            </a:r>
          </a:p>
          <a:p>
            <a:r>
              <a:t>악성코드 파일을 모두 읽어온 후 해당 2차원 배열의 값 중 가장 큰 값으로 정규화.</a:t>
            </a:r>
          </a:p>
          <a:p>
            <a:r>
              <a:t>해당 배열을 256 x 256 크기의 그레이스케일 이미지로 변환하여 분석.</a:t>
            </a:r>
          </a:p>
        </p:txBody>
      </p:sp>
    </p:spTree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41" name="악성코드 분류 (3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 (3차시도)</a:t>
            </a:r>
          </a:p>
        </p:txBody>
      </p:sp>
      <p:sp>
        <p:nvSpPr>
          <p:cNvPr id="242" name="결과적으로 Train Acc 70%대 Val Acc 70%대의 낮은 정확도가 나옴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결과적으로 Train Acc 70%대 Val Acc 70%대의 낮은 정확도가 나옴.</a:t>
            </a:r>
          </a:p>
        </p:txBody>
      </p:sp>
      <p:pic>
        <p:nvPicPr>
          <p:cNvPr id="243" name="Backdoor.IRC.Logare.png" descr="Backdoor.IRC.Logar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377" y="6824631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44" name="Backdoor"/>
          <p:cNvSpPr txBox="1"/>
          <p:nvPr/>
        </p:nvSpPr>
        <p:spPr>
          <a:xfrm>
            <a:off x="3547420" y="10535155"/>
            <a:ext cx="145511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Backdoor</a:t>
            </a:r>
          </a:p>
        </p:txBody>
      </p:sp>
      <p:pic>
        <p:nvPicPr>
          <p:cNvPr id="245" name="Trojan-Banker.Win32.Agent.hk.png" descr="Trojan-Banker.Win32.Agent.hk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7392" y="6824631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46" name="Trojan"/>
          <p:cNvSpPr txBox="1"/>
          <p:nvPr/>
        </p:nvSpPr>
        <p:spPr>
          <a:xfrm>
            <a:off x="9069275" y="10535155"/>
            <a:ext cx="967436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Trojan</a:t>
            </a:r>
          </a:p>
        </p:txBody>
      </p:sp>
      <p:pic>
        <p:nvPicPr>
          <p:cNvPr id="247" name="Worm.BAT.Autorun.u.png" descr="Worm.BAT.Autorun.u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05407" y="6824631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48" name="Worm"/>
          <p:cNvSpPr txBox="1"/>
          <p:nvPr/>
        </p:nvSpPr>
        <p:spPr>
          <a:xfrm>
            <a:off x="14348661" y="10535155"/>
            <a:ext cx="964693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Worm</a:t>
            </a:r>
          </a:p>
        </p:txBody>
      </p:sp>
      <p:pic>
        <p:nvPicPr>
          <p:cNvPr id="249" name="DoS.Win32.Chalcol.b.png" descr="DoS.Win32.Chalcol.b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83422" y="6824631"/>
            <a:ext cx="3251201" cy="3251201"/>
          </a:xfrm>
          <a:prstGeom prst="rect">
            <a:avLst/>
          </a:prstGeom>
          <a:ln w="12700">
            <a:miter lim="400000"/>
          </a:ln>
          <a:effectLst>
            <a:outerShdw blurRad="63500" dist="25400" dir="5400000" rotWithShape="0">
              <a:srgbClr val="000000">
                <a:alpha val="50000"/>
              </a:srgbClr>
            </a:outerShdw>
          </a:effectLst>
        </p:spPr>
      </p:pic>
      <p:sp>
        <p:nvSpPr>
          <p:cNvPr id="250" name="DoS"/>
          <p:cNvSpPr txBox="1"/>
          <p:nvPr/>
        </p:nvSpPr>
        <p:spPr>
          <a:xfrm>
            <a:off x="19757435" y="10535155"/>
            <a:ext cx="703174" cy="520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DoS</a:t>
            </a:r>
          </a:p>
        </p:txBody>
      </p:sp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목차"/>
          <p:cNvSpPr txBox="1">
            <a:spLocks noGrp="1"/>
          </p:cNvSpPr>
          <p:nvPr>
            <p:ph type="title"/>
          </p:nvPr>
        </p:nvSpPr>
        <p:spPr>
          <a:xfrm>
            <a:off x="38100" y="3285819"/>
            <a:ext cx="12192000" cy="3873501"/>
          </a:xfrm>
          <a:prstGeom prst="rect">
            <a:avLst/>
          </a:prstGeom>
        </p:spPr>
        <p:txBody>
          <a:bodyPr/>
          <a:lstStyle/>
          <a:p>
            <a:r>
              <a:t>목차</a:t>
            </a:r>
          </a:p>
        </p:txBody>
      </p:sp>
      <p:sp>
        <p:nvSpPr>
          <p:cNvPr id="156" name="프로젝트 목표…"/>
          <p:cNvSpPr txBox="1"/>
          <p:nvPr/>
        </p:nvSpPr>
        <p:spPr>
          <a:xfrm>
            <a:off x="11739371" y="1473200"/>
            <a:ext cx="12662445" cy="10769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>
              <a:defRPr sz="7000"/>
            </a:pPr>
            <a:r>
              <a:t>프로젝트 목표</a:t>
            </a:r>
          </a:p>
          <a:p>
            <a:pPr algn="l">
              <a:defRPr sz="7000"/>
            </a:pPr>
            <a:endParaRPr/>
          </a:p>
          <a:p>
            <a:pPr algn="l">
              <a:defRPr sz="7000"/>
            </a:pPr>
            <a:r>
              <a:t>프로젝트 계획</a:t>
            </a:r>
          </a:p>
          <a:p>
            <a:pPr algn="l">
              <a:defRPr sz="7000"/>
            </a:pPr>
            <a:endParaRPr/>
          </a:p>
          <a:p>
            <a:pPr algn="l">
              <a:defRPr sz="7000"/>
            </a:pPr>
            <a:r>
              <a:t>프로젝트 과정 및 결과</a:t>
            </a:r>
          </a:p>
          <a:p>
            <a:pPr algn="l">
              <a:defRPr sz="7000"/>
            </a:pPr>
            <a:endParaRPr/>
          </a:p>
          <a:p>
            <a:pPr algn="l">
              <a:defRPr sz="7000"/>
            </a:pPr>
            <a:r>
              <a:t>결론</a:t>
            </a:r>
          </a:p>
          <a:p>
            <a:pPr algn="l">
              <a:defRPr sz="7000"/>
            </a:pPr>
            <a:endParaRPr/>
          </a:p>
          <a:p>
            <a:pPr algn="l">
              <a:defRPr sz="7000"/>
            </a:pPr>
            <a:r>
              <a:t>참고문서</a:t>
            </a:r>
          </a:p>
        </p:txBody>
      </p:sp>
    </p:spTree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253" name="악성코드 분류 (최종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rPr dirty="0" err="1"/>
              <a:t>악성코드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 (</a:t>
            </a:r>
            <a:r>
              <a:rPr dirty="0" err="1"/>
              <a:t>최종</a:t>
            </a:r>
            <a:r>
              <a:rPr dirty="0"/>
              <a:t>)</a:t>
            </a:r>
          </a:p>
        </p:txBody>
      </p:sp>
      <p:sp>
        <p:nvSpPr>
          <p:cNvPr id="254" name="17개의 클래스 중 데이터가 적은 클래스를 제거. 최종적으로 10개의 클래스로 분류.…"/>
          <p:cNvSpPr txBox="1">
            <a:spLocks noGrp="1"/>
          </p:cNvSpPr>
          <p:nvPr>
            <p:ph type="body" idx="1"/>
          </p:nvPr>
        </p:nvSpPr>
        <p:spPr>
          <a:xfrm>
            <a:off x="1270000" y="3544854"/>
            <a:ext cx="21844000" cy="9155146"/>
          </a:xfrm>
          <a:prstGeom prst="rect">
            <a:avLst/>
          </a:prstGeom>
        </p:spPr>
        <p:txBody>
          <a:bodyPr/>
          <a:lstStyle/>
          <a:p>
            <a:r>
              <a:rPr dirty="0"/>
              <a:t>17개의 </a:t>
            </a:r>
            <a:r>
              <a:rPr dirty="0" err="1"/>
              <a:t>클래스</a:t>
            </a:r>
            <a:r>
              <a:rPr dirty="0"/>
              <a:t> </a:t>
            </a:r>
            <a:r>
              <a:rPr dirty="0" err="1"/>
              <a:t>중</a:t>
            </a:r>
            <a:r>
              <a:rPr dirty="0"/>
              <a:t> </a:t>
            </a:r>
            <a:r>
              <a:rPr dirty="0" err="1"/>
              <a:t>데이터가</a:t>
            </a:r>
            <a:r>
              <a:rPr dirty="0"/>
              <a:t> </a:t>
            </a:r>
            <a:r>
              <a:rPr dirty="0" err="1"/>
              <a:t>적은</a:t>
            </a:r>
            <a:r>
              <a:rPr dirty="0"/>
              <a:t> </a:t>
            </a:r>
            <a:r>
              <a:rPr dirty="0" err="1"/>
              <a:t>클래스를</a:t>
            </a:r>
            <a:r>
              <a:rPr dirty="0"/>
              <a:t> </a:t>
            </a:r>
            <a:r>
              <a:rPr dirty="0" err="1"/>
              <a:t>제거</a:t>
            </a:r>
            <a:r>
              <a:rPr dirty="0"/>
              <a:t>. </a:t>
            </a:r>
            <a:r>
              <a:rPr dirty="0" err="1"/>
              <a:t>최종적으로</a:t>
            </a:r>
            <a:r>
              <a:rPr dirty="0"/>
              <a:t> 10개의 </a:t>
            </a:r>
            <a:r>
              <a:rPr dirty="0" err="1"/>
              <a:t>클래스로</a:t>
            </a:r>
            <a:r>
              <a:rPr dirty="0"/>
              <a:t> </a:t>
            </a:r>
            <a:r>
              <a:rPr dirty="0" err="1"/>
              <a:t>분류</a:t>
            </a:r>
            <a:r>
              <a:rPr dirty="0"/>
              <a:t>.</a:t>
            </a:r>
          </a:p>
          <a:p>
            <a:r>
              <a:rPr dirty="0" err="1"/>
              <a:t>악성코드</a:t>
            </a:r>
            <a:r>
              <a:rPr dirty="0"/>
              <a:t> </a:t>
            </a:r>
            <a:r>
              <a:rPr dirty="0" err="1"/>
              <a:t>파일</a:t>
            </a:r>
            <a:r>
              <a:rPr dirty="0"/>
              <a:t> </a:t>
            </a:r>
            <a:r>
              <a:rPr dirty="0" err="1"/>
              <a:t>클래스내에</a:t>
            </a:r>
            <a:r>
              <a:rPr dirty="0"/>
              <a:t> </a:t>
            </a:r>
            <a:r>
              <a:rPr dirty="0" err="1"/>
              <a:t>데이터</a:t>
            </a:r>
            <a:r>
              <a:rPr dirty="0"/>
              <a:t> </a:t>
            </a:r>
            <a:r>
              <a:rPr dirty="0" err="1"/>
              <a:t>개수를</a:t>
            </a:r>
            <a:r>
              <a:rPr dirty="0"/>
              <a:t> </a:t>
            </a:r>
            <a:r>
              <a:rPr dirty="0" err="1"/>
              <a:t>어느정도</a:t>
            </a:r>
            <a:r>
              <a:rPr dirty="0"/>
              <a:t> </a:t>
            </a:r>
            <a:r>
              <a:rPr dirty="0" err="1"/>
              <a:t>균등화</a:t>
            </a:r>
            <a:r>
              <a:rPr dirty="0"/>
              <a:t>.</a:t>
            </a:r>
          </a:p>
          <a:p>
            <a:r>
              <a:rPr dirty="0" err="1"/>
              <a:t>정확도를</a:t>
            </a:r>
            <a:r>
              <a:rPr dirty="0"/>
              <a:t> </a:t>
            </a:r>
            <a:r>
              <a:rPr dirty="0" err="1"/>
              <a:t>높이기</a:t>
            </a:r>
            <a:r>
              <a:rPr dirty="0"/>
              <a:t> </a:t>
            </a:r>
            <a:r>
              <a:rPr dirty="0" err="1"/>
              <a:t>위해</a:t>
            </a:r>
            <a:r>
              <a:rPr dirty="0"/>
              <a:t> </a:t>
            </a:r>
            <a:r>
              <a:rPr dirty="0" err="1"/>
              <a:t>모델을</a:t>
            </a:r>
            <a:r>
              <a:rPr dirty="0"/>
              <a:t> </a:t>
            </a:r>
            <a:r>
              <a:rPr dirty="0" err="1"/>
              <a:t>조정해가며</a:t>
            </a:r>
            <a:r>
              <a:rPr dirty="0"/>
              <a:t> </a:t>
            </a:r>
            <a:r>
              <a:rPr dirty="0" err="1"/>
              <a:t>학습</a:t>
            </a:r>
            <a:r>
              <a:rPr dirty="0"/>
              <a:t> </a:t>
            </a:r>
            <a:r>
              <a:rPr dirty="0" err="1"/>
              <a:t>반복</a:t>
            </a:r>
            <a:r>
              <a:rPr dirty="0"/>
              <a:t>.</a:t>
            </a:r>
          </a:p>
        </p:txBody>
      </p:sp>
      <p:pic>
        <p:nvPicPr>
          <p:cNvPr id="255" name="이미지" descr="이미지"/>
          <p:cNvPicPr>
            <a:picLocks noChangeAspect="1"/>
          </p:cNvPicPr>
          <p:nvPr/>
        </p:nvPicPr>
        <p:blipFill>
          <a:blip r:embed="rId2"/>
          <a:srcRect t="3917" b="43581"/>
          <a:stretch>
            <a:fillRect/>
          </a:stretch>
        </p:blipFill>
        <p:spPr>
          <a:xfrm>
            <a:off x="3559175" y="7185141"/>
            <a:ext cx="7222239" cy="6111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6" name="이미지" descr="이미지"/>
          <p:cNvPicPr>
            <a:picLocks noChangeAspect="1"/>
          </p:cNvPicPr>
          <p:nvPr/>
        </p:nvPicPr>
        <p:blipFill>
          <a:blip r:embed="rId2"/>
          <a:srcRect t="56227"/>
          <a:stretch>
            <a:fillRect/>
          </a:stretch>
        </p:blipFill>
        <p:spPr>
          <a:xfrm>
            <a:off x="12398376" y="7202263"/>
            <a:ext cx="8611380" cy="60752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프로젝트 결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결과</a:t>
            </a:r>
          </a:p>
        </p:txBody>
      </p:sp>
      <p:sp>
        <p:nvSpPr>
          <p:cNvPr id="259" name="악성코드 분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</a:t>
            </a:r>
          </a:p>
        </p:txBody>
      </p:sp>
      <p:sp>
        <p:nvSpPr>
          <p:cNvPr id="260" name="최종적으로 Train Acc 87.5% /  Val Acc 82.5% 의 결과.…"/>
          <p:cNvSpPr txBox="1">
            <a:spLocks noGrp="1"/>
          </p:cNvSpPr>
          <p:nvPr>
            <p:ph type="body" idx="1"/>
          </p:nvPr>
        </p:nvSpPr>
        <p:spPr>
          <a:xfrm>
            <a:off x="1270000" y="4271367"/>
            <a:ext cx="21844000" cy="8432801"/>
          </a:xfrm>
          <a:prstGeom prst="rect">
            <a:avLst/>
          </a:prstGeom>
        </p:spPr>
        <p:txBody>
          <a:bodyPr/>
          <a:lstStyle/>
          <a:p>
            <a:r>
              <a:t>최종적으로 Train Acc 87.5% /  Val Acc 82.5% 의 결과.</a:t>
            </a:r>
          </a:p>
          <a:p>
            <a:r>
              <a:t>예측률 약 85%를 보여줌.</a:t>
            </a:r>
          </a:p>
        </p:txBody>
      </p:sp>
      <p:pic>
        <p:nvPicPr>
          <p:cNvPr id="261" name="이미지" descr="이미지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3450" y="5261967"/>
            <a:ext cx="4290360" cy="8164915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곱하기 기호"/>
          <p:cNvSpPr/>
          <p:nvPr/>
        </p:nvSpPr>
        <p:spPr>
          <a:xfrm>
            <a:off x="17658866" y="9328256"/>
            <a:ext cx="329371" cy="32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3" name="곱하기 기호"/>
          <p:cNvSpPr/>
          <p:nvPr/>
        </p:nvSpPr>
        <p:spPr>
          <a:xfrm>
            <a:off x="17658866" y="9709256"/>
            <a:ext cx="329371" cy="32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sp>
        <p:nvSpPr>
          <p:cNvPr id="264" name="곱하기 기호"/>
          <p:cNvSpPr/>
          <p:nvPr/>
        </p:nvSpPr>
        <p:spPr>
          <a:xfrm>
            <a:off x="17658866" y="12884256"/>
            <a:ext cx="329371" cy="32937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77" h="21577" extrusionOk="0">
                <a:moveTo>
                  <a:pt x="3398" y="1"/>
                </a:moveTo>
                <a:cubicBezTo>
                  <a:pt x="3368" y="1"/>
                  <a:pt x="3338" y="12"/>
                  <a:pt x="3315" y="35"/>
                </a:cubicBezTo>
                <a:lnTo>
                  <a:pt x="35" y="3315"/>
                </a:lnTo>
                <a:cubicBezTo>
                  <a:pt x="-11" y="3361"/>
                  <a:pt x="-11" y="3434"/>
                  <a:pt x="35" y="3480"/>
                </a:cubicBezTo>
                <a:lnTo>
                  <a:pt x="7290" y="10733"/>
                </a:lnTo>
                <a:cubicBezTo>
                  <a:pt x="7320" y="10764"/>
                  <a:pt x="7320" y="10813"/>
                  <a:pt x="7290" y="10843"/>
                </a:cubicBezTo>
                <a:lnTo>
                  <a:pt x="35" y="18098"/>
                </a:lnTo>
                <a:cubicBezTo>
                  <a:pt x="-11" y="18144"/>
                  <a:pt x="-11" y="18217"/>
                  <a:pt x="35" y="18263"/>
                </a:cubicBezTo>
                <a:lnTo>
                  <a:pt x="3315" y="21543"/>
                </a:lnTo>
                <a:cubicBezTo>
                  <a:pt x="3361" y="21589"/>
                  <a:pt x="3434" y="21589"/>
                  <a:pt x="3480" y="21543"/>
                </a:cubicBezTo>
                <a:lnTo>
                  <a:pt x="10733" y="14288"/>
                </a:lnTo>
                <a:cubicBezTo>
                  <a:pt x="10764" y="14258"/>
                  <a:pt x="10814" y="14258"/>
                  <a:pt x="10845" y="14288"/>
                </a:cubicBezTo>
                <a:lnTo>
                  <a:pt x="18098" y="21543"/>
                </a:lnTo>
                <a:cubicBezTo>
                  <a:pt x="18144" y="21589"/>
                  <a:pt x="18217" y="21589"/>
                  <a:pt x="18263" y="21543"/>
                </a:cubicBezTo>
                <a:lnTo>
                  <a:pt x="21543" y="18263"/>
                </a:lnTo>
                <a:cubicBezTo>
                  <a:pt x="21589" y="18217"/>
                  <a:pt x="21589" y="18144"/>
                  <a:pt x="21543" y="18098"/>
                </a:cubicBezTo>
                <a:lnTo>
                  <a:pt x="14288" y="10845"/>
                </a:lnTo>
                <a:cubicBezTo>
                  <a:pt x="14258" y="10814"/>
                  <a:pt x="14258" y="10764"/>
                  <a:pt x="14288" y="10733"/>
                </a:cubicBezTo>
                <a:lnTo>
                  <a:pt x="21543" y="3480"/>
                </a:lnTo>
                <a:cubicBezTo>
                  <a:pt x="21588" y="3434"/>
                  <a:pt x="21588" y="3360"/>
                  <a:pt x="21543" y="3315"/>
                </a:cubicBezTo>
                <a:lnTo>
                  <a:pt x="18263" y="35"/>
                </a:lnTo>
                <a:cubicBezTo>
                  <a:pt x="18217" y="-11"/>
                  <a:pt x="18144" y="-11"/>
                  <a:pt x="18098" y="35"/>
                </a:cubicBezTo>
                <a:lnTo>
                  <a:pt x="10845" y="7290"/>
                </a:lnTo>
                <a:cubicBezTo>
                  <a:pt x="10814" y="7320"/>
                  <a:pt x="10765" y="7320"/>
                  <a:pt x="10735" y="7290"/>
                </a:cubicBezTo>
                <a:lnTo>
                  <a:pt x="3480" y="35"/>
                </a:lnTo>
                <a:cubicBezTo>
                  <a:pt x="3457" y="12"/>
                  <a:pt x="3428" y="1"/>
                  <a:pt x="3398" y="1"/>
                </a:cubicBezTo>
                <a:close/>
              </a:path>
            </a:pathLst>
          </a:custGeom>
          <a:solidFill>
            <a:schemeClr val="accent5">
              <a:alpha val="80000"/>
            </a:schemeClr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457200">
              <a:defRPr sz="3200">
                <a:solidFill>
                  <a:srgbClr val="FFFFFF"/>
                </a:solidFill>
                <a:latin typeface="Avenir Next Medium"/>
                <a:ea typeface="Avenir Next Medium"/>
                <a:cs typeface="Avenir Next Medium"/>
                <a:sym typeface="Avenir Next Medium"/>
              </a:defRPr>
            </a:pPr>
            <a:endParaRPr/>
          </a:p>
        </p:txBody>
      </p:sp>
      <p:pic>
        <p:nvPicPr>
          <p:cNvPr id="265" name="이미지" descr="이미지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5800" y="6597342"/>
            <a:ext cx="8128000" cy="6096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프로젝트 결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결과</a:t>
            </a:r>
          </a:p>
        </p:txBody>
      </p:sp>
      <p:sp>
        <p:nvSpPr>
          <p:cNvPr id="268" name="악성코드 분류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분류</a:t>
            </a:r>
          </a:p>
        </p:txBody>
      </p:sp>
      <p:sp>
        <p:nvSpPr>
          <p:cNvPr id="269" name="시연영상"/>
          <p:cNvSpPr txBox="1"/>
          <p:nvPr/>
        </p:nvSpPr>
        <p:spPr>
          <a:xfrm>
            <a:off x="9937750" y="6361013"/>
            <a:ext cx="4508501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0000"/>
            </a:lvl1pPr>
          </a:lstStyle>
          <a:p>
            <a:r>
              <a:t>시연영상</a:t>
            </a:r>
          </a:p>
        </p:txBody>
      </p:sp>
    </p:spTree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결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결론</a:t>
            </a:r>
          </a:p>
        </p:txBody>
      </p:sp>
    </p:spTree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결론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결론</a:t>
            </a:r>
          </a:p>
        </p:txBody>
      </p:sp>
      <p:sp>
        <p:nvSpPr>
          <p:cNvPr id="274" name="인공지능 (CNN)을 활용한 악성코드 정적분석은 가능하다.…"/>
          <p:cNvSpPr txBox="1">
            <a:spLocks noGrp="1"/>
          </p:cNvSpPr>
          <p:nvPr>
            <p:ph type="body" idx="1"/>
          </p:nvPr>
        </p:nvSpPr>
        <p:spPr>
          <a:xfrm>
            <a:off x="1270000" y="3041488"/>
            <a:ext cx="21844000" cy="9658512"/>
          </a:xfrm>
          <a:prstGeom prst="rect">
            <a:avLst/>
          </a:prstGeom>
        </p:spPr>
        <p:txBody>
          <a:bodyPr/>
          <a:lstStyle/>
          <a:p>
            <a:r>
              <a:t>인공지능 (CNN)을 활용한 악성코드 정적분석은 가능하다.</a:t>
            </a:r>
          </a:p>
          <a:p>
            <a:r>
              <a:t>탐지와 분류 모두 85% 이상의 성능을 보어주었다.</a:t>
            </a:r>
          </a:p>
          <a:p>
            <a:r>
              <a:t>성능을 더 높이기 위해서는 충분한 데이터셋과 더 확실한 전처리 과정이 필요할 것으로 보인다.</a:t>
            </a:r>
          </a:p>
        </p:txBody>
      </p:sp>
    </p:spTree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참고문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참고문서</a:t>
            </a:r>
          </a:p>
        </p:txBody>
      </p:sp>
    </p:spTree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참고문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참고문서</a:t>
            </a:r>
          </a:p>
        </p:txBody>
      </p:sp>
      <p:sp>
        <p:nvSpPr>
          <p:cNvPr id="279" name="https://lsjsj92.tistory.com/355…"/>
          <p:cNvSpPr txBox="1">
            <a:spLocks noGrp="1"/>
          </p:cNvSpPr>
          <p:nvPr>
            <p:ph type="body" idx="1"/>
          </p:nvPr>
        </p:nvSpPr>
        <p:spPr>
          <a:xfrm>
            <a:off x="1270000" y="3041488"/>
            <a:ext cx="21844000" cy="9658512"/>
          </a:xfrm>
          <a:prstGeom prst="rect">
            <a:avLst/>
          </a:prstGeom>
        </p:spPr>
        <p:txBody>
          <a:bodyPr/>
          <a:lstStyle/>
          <a:p>
            <a:r>
              <a:rPr u="sng">
                <a:hlinkClick r:id="rId2"/>
              </a:rPr>
              <a:t>https://lsjsj92.tistory.com/355</a:t>
            </a:r>
          </a:p>
          <a:p>
            <a:r>
              <a:rPr u="sng">
                <a:hlinkClick r:id="rId3"/>
              </a:rPr>
              <a:t>https://epicarts.tistory.com/81</a:t>
            </a:r>
          </a:p>
          <a:p>
            <a:r>
              <a:rPr u="sng">
                <a:hlinkClick r:id="rId4"/>
              </a:rPr>
              <a:t>https://ccurity.tistory.com/369</a:t>
            </a:r>
          </a:p>
          <a:p>
            <a:r>
              <a:rPr u="sng">
                <a:hlinkClick r:id="rId5"/>
              </a:rPr>
              <a:t>https://towardsdatascience.com/악성코드-classification-using-convolutional-neural-networks-step-by-step-tutorial-a3e8d97122f</a:t>
            </a:r>
          </a:p>
          <a:p>
            <a:r>
              <a:t>https://scienceon.kisti.re.kr/srch/selectPORSrchArticle.do?cn=JAKO201835372349734&amp;dbt=NART</a:t>
            </a:r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프로젝트 목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목표</a:t>
            </a: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deep-learning-vs-machine-learning-what-s-the-difference.jpg" descr="deep-learning-vs-machine-learning-what-s-the-difference.jp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26666" r="26666"/>
          <a:stretch>
            <a:fillRect/>
          </a:stretch>
        </p:blipFill>
        <p:spPr>
          <a:xfrm>
            <a:off x="12204700" y="0"/>
            <a:ext cx="12192000" cy="13716000"/>
          </a:xfrm>
          <a:prstGeom prst="rect">
            <a:avLst/>
          </a:prstGeom>
        </p:spPr>
      </p:pic>
      <p:sp>
        <p:nvSpPr>
          <p:cNvPr id="161" name="프로젝트 목표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17244">
              <a:defRPr sz="8316" spc="-249"/>
            </a:lvl1pPr>
          </a:lstStyle>
          <a:p>
            <a:r>
              <a:t>프로젝트 목표</a:t>
            </a:r>
          </a:p>
        </p:txBody>
      </p:sp>
      <p:sp>
        <p:nvSpPr>
          <p:cNvPr id="162" name="악성코드 정적분석…"/>
          <p:cNvSpPr txBox="1">
            <a:spLocks noGrp="1"/>
          </p:cNvSpPr>
          <p:nvPr>
            <p:ph type="body" sz="half" idx="1"/>
          </p:nvPr>
        </p:nvSpPr>
        <p:spPr>
          <a:xfrm>
            <a:off x="1270000" y="3255583"/>
            <a:ext cx="9910341" cy="9444417"/>
          </a:xfrm>
          <a:prstGeom prst="rect">
            <a:avLst/>
          </a:prstGeom>
        </p:spPr>
        <p:txBody>
          <a:bodyPr/>
          <a:lstStyle/>
          <a:p>
            <a:r>
              <a:t>악성코드 정적분석</a:t>
            </a:r>
          </a:p>
          <a:p>
            <a:r>
              <a:t>인공지능을 통한 악성코드 탐지 및 분류</a:t>
            </a:r>
          </a:p>
          <a:p>
            <a:r>
              <a:t>CNN을 통해 악성코드 분석이 가능한지 확인</a:t>
            </a:r>
          </a:p>
        </p:txBody>
      </p:sp>
      <p:pic>
        <p:nvPicPr>
          <p:cNvPr id="163" name="이미지" descr="이미지"/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15985033" y="4687062"/>
            <a:ext cx="4631334" cy="4341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프로젝트 계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계획</a:t>
            </a:r>
          </a:p>
        </p:txBody>
      </p:sp>
    </p:spTree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프로젝트 계획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계획</a:t>
            </a:r>
          </a:p>
        </p:txBody>
      </p:sp>
      <p:sp>
        <p:nvSpPr>
          <p:cNvPr id="168" name="악성코드 파일과 일반 파일들을 바이너리 이미지로 변환.…"/>
          <p:cNvSpPr txBox="1">
            <a:spLocks noGrp="1"/>
          </p:cNvSpPr>
          <p:nvPr>
            <p:ph type="body" idx="1"/>
          </p:nvPr>
        </p:nvSpPr>
        <p:spPr>
          <a:xfrm>
            <a:off x="1270000" y="3217929"/>
            <a:ext cx="21844000" cy="9482071"/>
          </a:xfrm>
          <a:prstGeom prst="rect">
            <a:avLst/>
          </a:prstGeom>
        </p:spPr>
        <p:txBody>
          <a:bodyPr/>
          <a:lstStyle/>
          <a:p>
            <a:r>
              <a:t>악성코드 파일과 일반 파일들을 </a:t>
            </a:r>
            <a:r>
              <a:rPr b="1"/>
              <a:t>바이너리 이미지</a:t>
            </a:r>
            <a:r>
              <a:t>로 변환.</a:t>
            </a:r>
          </a:p>
          <a:p>
            <a:r>
              <a:t>해당 이미지를 다음과 같이 </a:t>
            </a:r>
            <a:r>
              <a:rPr b="1"/>
              <a:t>분류</a:t>
            </a:r>
            <a:r>
              <a:t> </a:t>
            </a:r>
            <a:br/>
            <a:r>
              <a:t>1. 악성코드 / 정상파일 </a:t>
            </a:r>
            <a:br/>
            <a:r>
              <a:t>2. 각 악성코드 종류별</a:t>
            </a:r>
          </a:p>
          <a:p>
            <a:r>
              <a:t>악성코드 / 정상파일을 통해 악성코드 및 정상파일 </a:t>
            </a:r>
            <a:r>
              <a:rPr b="1"/>
              <a:t>탐지</a:t>
            </a:r>
            <a:r>
              <a:t>.</a:t>
            </a:r>
          </a:p>
          <a:p>
            <a:r>
              <a:t>악성코드 종류별 파일을 통한 악성코드 </a:t>
            </a:r>
            <a:r>
              <a:rPr b="1"/>
              <a:t>분류</a:t>
            </a:r>
            <a:r>
              <a:t>.</a:t>
            </a:r>
          </a:p>
        </p:txBody>
      </p:sp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프로젝트 과정 및 결과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 및 결과</a:t>
            </a:r>
          </a:p>
        </p:txBody>
      </p:sp>
    </p:spTree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173" name="악성코드 탐지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</a:t>
            </a:r>
          </a:p>
        </p:txBody>
      </p:sp>
      <p:sp>
        <p:nvSpPr>
          <p:cNvPr id="174" name="악성코드를 바이너리 이미지 파일로 변경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악성코드를 바이너리 이미지 파일로 변경.</a:t>
            </a:r>
          </a:p>
        </p:txBody>
      </p:sp>
      <p:pic>
        <p:nvPicPr>
          <p:cNvPr id="175" name="이미지" descr="이미지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057900" y="5943600"/>
            <a:ext cx="393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6" name="일반"/>
          <p:cNvSpPr txBox="1"/>
          <p:nvPr/>
        </p:nvSpPr>
        <p:spPr>
          <a:xfrm>
            <a:off x="7705597" y="11258549"/>
            <a:ext cx="6416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일반</a:t>
            </a:r>
          </a:p>
        </p:txBody>
      </p:sp>
      <p:pic>
        <p:nvPicPr>
          <p:cNvPr id="177" name="이미지" descr="이미지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4389100" y="5943600"/>
            <a:ext cx="3937000" cy="5080000"/>
          </a:xfrm>
          <a:prstGeom prst="rect">
            <a:avLst/>
          </a:prstGeom>
          <a:ln w="12700">
            <a:miter lim="400000"/>
          </a:ln>
        </p:spPr>
      </p:pic>
      <p:sp>
        <p:nvSpPr>
          <p:cNvPr id="178" name="악성코드"/>
          <p:cNvSpPr txBox="1"/>
          <p:nvPr/>
        </p:nvSpPr>
        <p:spPr>
          <a:xfrm>
            <a:off x="15773145" y="11258549"/>
            <a:ext cx="1168909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r>
              <a:t>악성코드</a:t>
            </a:r>
          </a:p>
        </p:txBody>
      </p:sp>
    </p:spTree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프로젝트 과정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프로젝트 과정</a:t>
            </a:r>
          </a:p>
        </p:txBody>
      </p:sp>
      <p:sp>
        <p:nvSpPr>
          <p:cNvPr id="181" name="악성코드 탐지 (1차시도)"/>
          <p:cNvSpPr txBox="1">
            <a:spLocks noGrp="1"/>
          </p:cNvSpPr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/>
          <a:lstStyle/>
          <a:p>
            <a:r>
              <a:t>악성코드 탐지 (1차시도)</a:t>
            </a:r>
          </a:p>
        </p:txBody>
      </p:sp>
      <p:sp>
        <p:nvSpPr>
          <p:cNvPr id="182" name="데이터 개수가 너무 적어(5000개) Overfitting 발생.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데이터 개수가 너무 적어(5000개) Overfitting 발생.</a:t>
            </a:r>
          </a:p>
        </p:txBody>
      </p:sp>
      <p:pic>
        <p:nvPicPr>
          <p:cNvPr id="183" name="이미지" descr="이미지"/>
          <p:cNvPicPr>
            <a:picLocks noChangeAspect="1"/>
          </p:cNvPicPr>
          <p:nvPr/>
        </p:nvPicPr>
        <p:blipFill>
          <a:blip r:embed="rId2"/>
          <a:srcRect b="50462"/>
          <a:stretch>
            <a:fillRect/>
          </a:stretch>
        </p:blipFill>
        <p:spPr>
          <a:xfrm>
            <a:off x="3390853" y="6832329"/>
            <a:ext cx="8790445" cy="5436108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이미지" descr="이미지"/>
          <p:cNvPicPr>
            <a:picLocks noChangeAspect="1"/>
          </p:cNvPicPr>
          <p:nvPr/>
        </p:nvPicPr>
        <p:blipFill>
          <a:blip r:embed="rId2"/>
          <a:srcRect t="49932" r="2597"/>
          <a:stretch>
            <a:fillRect/>
          </a:stretch>
        </p:blipFill>
        <p:spPr>
          <a:xfrm>
            <a:off x="12203779" y="6730332"/>
            <a:ext cx="8789275" cy="564009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31_ColorGradientLight">
  <a:themeElements>
    <a:clrScheme name="31_ColorGradientLight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31_ColorGradientLight">
      <a:majorFont>
        <a:latin typeface="AvenirNext-DemiBold"/>
        <a:ea typeface="AvenirNext-DemiBold"/>
        <a:cs typeface="AvenirNext-DemiBold"/>
      </a:majorFont>
      <a:minorFont>
        <a:latin typeface="AvenirNext-DemiBold"/>
        <a:ea typeface="AvenirNext-DemiBold"/>
        <a:cs typeface="AvenirNext-DemiBold"/>
      </a:minorFont>
    </a:fontScheme>
    <a:fmtScheme name="31_ColorGradien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Avenir Next Regular"/>
            <a:ea typeface="Avenir Next Regular"/>
            <a:cs typeface="Avenir Next Regular"/>
            <a:sym typeface="Avenir Next Regula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558</Words>
  <Application>Microsoft Macintosh PowerPoint</Application>
  <PresentationFormat>사용자 지정</PresentationFormat>
  <Paragraphs>104</Paragraphs>
  <Slides>26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2" baseType="lpstr">
      <vt:lpstr>Avenir Next Medium</vt:lpstr>
      <vt:lpstr>Avenir Next Regular</vt:lpstr>
      <vt:lpstr>AvenirNext-DemiBold</vt:lpstr>
      <vt:lpstr>Helvetica Neue</vt:lpstr>
      <vt:lpstr>Times Roman</vt:lpstr>
      <vt:lpstr>31_ColorGradientLight</vt:lpstr>
      <vt:lpstr>CNN을 통한 악성코드 분석</vt:lpstr>
      <vt:lpstr>목차</vt:lpstr>
      <vt:lpstr>프로젝트 목표</vt:lpstr>
      <vt:lpstr>프로젝트 목표</vt:lpstr>
      <vt:lpstr>프로젝트 계획</vt:lpstr>
      <vt:lpstr>프로젝트 계획</vt:lpstr>
      <vt:lpstr>프로젝트 과정 및 결과</vt:lpstr>
      <vt:lpstr>프로젝트 과정</vt:lpstr>
      <vt:lpstr>프로젝트 과정</vt:lpstr>
      <vt:lpstr>프로젝트 과정</vt:lpstr>
      <vt:lpstr>프로젝트 과정</vt:lpstr>
      <vt:lpstr>프로젝트 과정</vt:lpstr>
      <vt:lpstr>프로젝트 결과</vt:lpstr>
      <vt:lpstr>프로젝트 결과</vt:lpstr>
      <vt:lpstr>프로젝트 과정</vt:lpstr>
      <vt:lpstr>프로젝트 과정</vt:lpstr>
      <vt:lpstr>프로젝트 과정</vt:lpstr>
      <vt:lpstr>프로젝트 과정</vt:lpstr>
      <vt:lpstr>프로젝트 과정</vt:lpstr>
      <vt:lpstr>프로젝트 과정</vt:lpstr>
      <vt:lpstr>프로젝트 결과</vt:lpstr>
      <vt:lpstr>프로젝트 결과</vt:lpstr>
      <vt:lpstr>결론</vt:lpstr>
      <vt:lpstr>결론</vt:lpstr>
      <vt:lpstr>참고문서</vt:lpstr>
      <vt:lpstr>참고문서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CNN을 통한 악성코드 분석</dc:title>
  <cp:lastModifiedBy>김민석</cp:lastModifiedBy>
  <cp:revision>2</cp:revision>
  <dcterms:modified xsi:type="dcterms:W3CDTF">2021-06-18T08:15:53Z</dcterms:modified>
</cp:coreProperties>
</file>